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Rubik Medium"/>
      <p:regular r:id="rId16"/>
      <p:bold r:id="rId17"/>
      <p:italic r:id="rId18"/>
      <p:boldItalic r:id="rId19"/>
    </p:embeddedFont>
    <p:embeddedFont>
      <p:font typeface="Rubik Light"/>
      <p:regular r:id="rId20"/>
      <p:bold r:id="rId21"/>
      <p:italic r:id="rId22"/>
      <p:boldItalic r:id="rId23"/>
    </p:embeddedFont>
    <p:embeddedFont>
      <p:font typeface="Rubik ExtraBold"/>
      <p:bold r:id="rId24"/>
      <p:boldItalic r:id="rId25"/>
    </p:embeddedFont>
    <p:embeddedFont>
      <p:font typeface="Rubik"/>
      <p:regular r:id="rId26"/>
      <p:bold r:id="rId27"/>
      <p:italic r:id="rId28"/>
      <p:boldItalic r:id="rId29"/>
    </p:embeddedFont>
    <p:embeddedFont>
      <p:font typeface="Rubik SemiBold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6C1D90F-8992-44B7-809E-49FF17571314}">
  <a:tblStyle styleId="{E6C1D90F-8992-44B7-809E-49FF1757131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ubikLight-regular.fntdata"/><Relationship Id="rId22" Type="http://schemas.openxmlformats.org/officeDocument/2006/relationships/font" Target="fonts/RubikLight-italic.fntdata"/><Relationship Id="rId21" Type="http://schemas.openxmlformats.org/officeDocument/2006/relationships/font" Target="fonts/RubikLight-bold.fntdata"/><Relationship Id="rId24" Type="http://schemas.openxmlformats.org/officeDocument/2006/relationships/font" Target="fonts/RubikExtraBold-bold.fntdata"/><Relationship Id="rId23" Type="http://schemas.openxmlformats.org/officeDocument/2006/relationships/font" Target="fonts/Rubik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ubik-regular.fntdata"/><Relationship Id="rId25" Type="http://schemas.openxmlformats.org/officeDocument/2006/relationships/font" Target="fonts/RubikExtraBold-boldItalic.fntdata"/><Relationship Id="rId28" Type="http://schemas.openxmlformats.org/officeDocument/2006/relationships/font" Target="fonts/Rubik-italic.fntdata"/><Relationship Id="rId27" Type="http://schemas.openxmlformats.org/officeDocument/2006/relationships/font" Target="fonts/Rubik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ubik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ubikSemiBold-bold.fntdata"/><Relationship Id="rId30" Type="http://schemas.openxmlformats.org/officeDocument/2006/relationships/font" Target="fonts/RubikSemiBold-regular.fntdata"/><Relationship Id="rId11" Type="http://schemas.openxmlformats.org/officeDocument/2006/relationships/slide" Target="slides/slide5.xml"/><Relationship Id="rId33" Type="http://schemas.openxmlformats.org/officeDocument/2006/relationships/font" Target="fonts/RubikSemiBold-boldItalic.fntdata"/><Relationship Id="rId10" Type="http://schemas.openxmlformats.org/officeDocument/2006/relationships/slide" Target="slides/slide4.xml"/><Relationship Id="rId32" Type="http://schemas.openxmlformats.org/officeDocument/2006/relationships/font" Target="fonts/RubikSemiBold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ubikMedium-bold.fntdata"/><Relationship Id="rId16" Type="http://schemas.openxmlformats.org/officeDocument/2006/relationships/font" Target="fonts/RubikMedium-regular.fntdata"/><Relationship Id="rId19" Type="http://schemas.openxmlformats.org/officeDocument/2006/relationships/font" Target="fonts/RubikMedium-boldItalic.fntdata"/><Relationship Id="rId18" Type="http://schemas.openxmlformats.org/officeDocument/2006/relationships/font" Target="fonts/RubikMedium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https://creativecommons.org/licenses/by-nc/4.0/" TargetMode="External"/><Relationship Id="rId5" Type="http://schemas.openxmlformats.org/officeDocument/2006/relationships/hyperlink" Target="https://creativecommons.org/licenses/by-nc-nd/4.0/" TargetMode="External"/><Relationship Id="rId6" Type="http://schemas.openxmlformats.org/officeDocument/2006/relationships/hyperlink" Target="https://creativecommons.org/licenses/by/4.0/" TargetMode="External"/><Relationship Id="rId7" Type="http://schemas.openxmlformats.org/officeDocument/2006/relationships/hyperlink" Target="https://creativecommons.org/licenses/by-nd/4.0/" TargetMode="External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CE3B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32" y="-1260750"/>
            <a:ext cx="847708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6463"/>
          <a:stretch/>
        </p:blipFill>
        <p:spPr>
          <a:xfrm>
            <a:off x="2518350" y="0"/>
            <a:ext cx="4412099" cy="41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86950" y="1427575"/>
            <a:ext cx="5477100" cy="20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it" sz="3000" u="none" cap="none" strike="noStrike">
                <a:solidFill>
                  <a:srgbClr val="000000"/>
                </a:solidFill>
                <a:latin typeface="Rubik Medium"/>
                <a:ea typeface="Rubik Medium"/>
                <a:cs typeface="Rubik Medium"/>
                <a:sym typeface="Rubik Medium"/>
              </a:rPr>
              <a:t>Documento di progettazione realizzazione e condivisione dell’attività didattica</a:t>
            </a:r>
            <a:endParaRPr b="0" i="0" sz="3000" u="none" cap="none" strike="noStrike">
              <a:solidFill>
                <a:srgbClr val="00000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2967" y="3045429"/>
            <a:ext cx="1624074" cy="2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00" y="1532050"/>
            <a:ext cx="2315101" cy="23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7903" l="0" r="0" t="63536"/>
          <a:stretch/>
        </p:blipFill>
        <p:spPr>
          <a:xfrm rot="10800000">
            <a:off x="347602" y="638701"/>
            <a:ext cx="7945548" cy="137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334587">
            <a:off x="457810" y="2602933"/>
            <a:ext cx="2094661" cy="22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ctrTitle"/>
          </p:nvPr>
        </p:nvSpPr>
        <p:spPr>
          <a:xfrm>
            <a:off x="901500" y="895475"/>
            <a:ext cx="7213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5603"/>
              <a:buNone/>
            </a:pPr>
            <a:r>
              <a:rPr lang="it" sz="4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TITOLO ATTIVITÀ</a:t>
            </a:r>
            <a:endParaRPr sz="62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5738825" y="1038350"/>
            <a:ext cx="2991300" cy="3505800"/>
          </a:xfrm>
          <a:prstGeom prst="rect">
            <a:avLst/>
          </a:prstGeom>
          <a:solidFill>
            <a:srgbClr val="766C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901500" y="2281225"/>
            <a:ext cx="5239200" cy="4920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180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La tua scuola</a:t>
            </a:r>
            <a:endParaRPr sz="270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901500" y="2877458"/>
            <a:ext cx="5239200" cy="4920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180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Nome e Cognome</a:t>
            </a:r>
            <a:endParaRPr sz="180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73305" y="262462"/>
            <a:ext cx="633024" cy="6330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901500" y="3473679"/>
            <a:ext cx="5239200" cy="4920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180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Docente referente</a:t>
            </a:r>
            <a:endParaRPr sz="180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252300" y="1451425"/>
            <a:ext cx="2266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Incolla qui sopra un’immagine evocativa dell’attività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Attenzione:</a:t>
            </a:r>
            <a:r>
              <a:rPr b="0" i="0" lang="it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le persone raffigurate non dovranno essere riconoscibili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7816" y="216425"/>
            <a:ext cx="33285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2300">
                <a:latin typeface="Rubik Medium"/>
                <a:ea typeface="Rubik Medium"/>
                <a:cs typeface="Rubik Medium"/>
                <a:sym typeface="Rubik Medium"/>
              </a:rPr>
              <a:t>Presentazione attività</a:t>
            </a:r>
            <a:endParaRPr sz="2411"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076275"/>
            <a:ext cx="4272000" cy="449400"/>
          </a:xfrm>
          <a:prstGeom prst="rect">
            <a:avLst/>
          </a:prstGeom>
          <a:solidFill>
            <a:srgbClr val="6CE3B1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rgbClr val="161426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Destinatari</a:t>
            </a:r>
            <a:endParaRPr>
              <a:solidFill>
                <a:srgbClr val="161426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78" name="Google Shape;78;p15"/>
          <p:cNvSpPr txBox="1"/>
          <p:nvPr>
            <p:ph idx="2" type="body"/>
          </p:nvPr>
        </p:nvSpPr>
        <p:spPr>
          <a:xfrm>
            <a:off x="4735052" y="1514775"/>
            <a:ext cx="4040700" cy="31470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Al termine dell'attività, gli studenti saranno in grado di:</a:t>
            </a:r>
            <a:endParaRPr sz="1100">
              <a:solidFill>
                <a:schemeClr val="dk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Al termine dell’attività gli studenti conosceranno:</a:t>
            </a:r>
            <a:endParaRPr sz="1100">
              <a:solidFill>
                <a:schemeClr val="dk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3161475"/>
            <a:ext cx="4272000" cy="449400"/>
          </a:xfrm>
          <a:prstGeom prst="rect">
            <a:avLst/>
          </a:prstGeom>
          <a:solidFill>
            <a:srgbClr val="766CF9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Discipline coinvolte</a:t>
            </a:r>
            <a:endParaRPr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525675"/>
            <a:ext cx="4272000" cy="11205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Classe destinatari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3610875"/>
            <a:ext cx="4272000" cy="10509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XXX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735052" y="1076275"/>
            <a:ext cx="4040700" cy="449400"/>
          </a:xfrm>
          <a:prstGeom prst="rect">
            <a:avLst/>
          </a:prstGeom>
          <a:solidFill>
            <a:srgbClr val="6CE3B1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rgbClr val="161426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Obiettivi  di apprendimento</a:t>
            </a:r>
            <a:endParaRPr>
              <a:solidFill>
                <a:srgbClr val="161426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464098" y="216425"/>
            <a:ext cx="18573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" sz="2300">
                <a:solidFill>
                  <a:srgbClr val="161426"/>
                </a:solidFill>
                <a:latin typeface="Rubik Medium"/>
                <a:ea typeface="Rubik Medium"/>
                <a:cs typeface="Rubik Medium"/>
                <a:sym typeface="Rubik Medium"/>
              </a:rPr>
              <a:t>Valutazione</a:t>
            </a:r>
            <a:endParaRPr>
              <a:solidFill>
                <a:srgbClr val="161426"/>
              </a:solidFill>
            </a:endParaRPr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73175" y="807225"/>
            <a:ext cx="8520600" cy="38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it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Racconta come valutare il raggiungimento degli obiettivi di apprendimento prefissati</a:t>
            </a:r>
            <a:endParaRPr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464100" y="1214600"/>
            <a:ext cx="5993700" cy="36354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None/>
            </a:pPr>
            <a:r>
              <a:rPr lang="it" sz="14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Descrivi qui come intendi valutare che la classe abbia raggiunto gli obiettivi di apprendimento prefissati (stessi della slide 4?)</a:t>
            </a:r>
            <a:endParaRPr sz="14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5178825" y="1995375"/>
            <a:ext cx="35685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Risorse necessarie:</a:t>
            </a:r>
            <a:endParaRPr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7824" y="807225"/>
            <a:ext cx="7161300" cy="63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Racconta, passo dopo passo, come condurre l’attività didattica in classe, come traccia per l’erogazione e come stimolo per permettere ad altri di ripetere l’esperienza.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98" name="Google Shape;98;p17"/>
          <p:cNvSpPr txBox="1"/>
          <p:nvPr>
            <p:ph idx="2" type="body"/>
          </p:nvPr>
        </p:nvSpPr>
        <p:spPr>
          <a:xfrm>
            <a:off x="413925" y="1995375"/>
            <a:ext cx="975300" cy="414000"/>
          </a:xfrm>
          <a:prstGeom prst="rect">
            <a:avLst/>
          </a:prstGeom>
          <a:solidFill>
            <a:srgbClr val="766CF9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Durata:</a:t>
            </a:r>
            <a:endParaRPr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1389225" y="1995375"/>
            <a:ext cx="37896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Azioni:</a:t>
            </a:r>
            <a:endParaRPr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aphicFrame>
        <p:nvGraphicFramePr>
          <p:cNvPr id="100" name="Google Shape;100;p17"/>
          <p:cNvGraphicFramePr/>
          <p:nvPr/>
        </p:nvGraphicFramePr>
        <p:xfrm>
          <a:off x="405338" y="24093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{E6C1D90F-8992-44B7-809E-49FF17571314}</a:tableStyleId>
              </a:tblPr>
              <a:tblGrid>
                <a:gridCol w="983825"/>
                <a:gridCol w="3781075"/>
                <a:gridCol w="3568425"/>
              </a:tblGrid>
              <a:tr h="121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Esempio:</a:t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5min</a:t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Esempio: La classe si presenta in francese</a:t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Nota: 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Questa è una tabella, puoi aggiungere righe o toglierle a seconda delle necessità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Esempio:</a:t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Cartellone, Post-it, Pennarelli</a:t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58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35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35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</a:tbl>
          </a:graphicData>
        </a:graphic>
      </p:graphicFrame>
      <p:sp>
        <p:nvSpPr>
          <p:cNvPr id="101" name="Google Shape;101;p17"/>
          <p:cNvSpPr txBox="1"/>
          <p:nvPr>
            <p:ph type="title"/>
          </p:nvPr>
        </p:nvSpPr>
        <p:spPr>
          <a:xfrm>
            <a:off x="412375" y="216425"/>
            <a:ext cx="13962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2300">
                <a:solidFill>
                  <a:srgbClr val="161426"/>
                </a:solidFill>
                <a:latin typeface="Rubik Medium"/>
                <a:ea typeface="Rubik Medium"/>
                <a:cs typeface="Rubik Medium"/>
                <a:sym typeface="Rubik Medium"/>
              </a:rPr>
              <a:t>Scaletta</a:t>
            </a:r>
            <a:endParaRPr>
              <a:solidFill>
                <a:srgbClr val="161426"/>
              </a:solidFill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>
            <p:ph idx="2" type="body"/>
          </p:nvPr>
        </p:nvSpPr>
        <p:spPr>
          <a:xfrm>
            <a:off x="413925" y="1392250"/>
            <a:ext cx="3040500" cy="414000"/>
          </a:xfrm>
          <a:prstGeom prst="rect">
            <a:avLst/>
          </a:prstGeom>
          <a:solidFill>
            <a:srgbClr val="766CF9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it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DURATA TOTALE DELL’ATTIVITÀ:</a:t>
            </a:r>
            <a:endParaRPr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04" name="Google Shape;104;p17"/>
          <p:cNvSpPr txBox="1"/>
          <p:nvPr>
            <p:ph idx="2" type="body"/>
          </p:nvPr>
        </p:nvSpPr>
        <p:spPr>
          <a:xfrm>
            <a:off x="3454425" y="1392250"/>
            <a:ext cx="1117500" cy="4140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XX ore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2" type="body"/>
          </p:nvPr>
        </p:nvSpPr>
        <p:spPr>
          <a:xfrm>
            <a:off x="5178825" y="1545425"/>
            <a:ext cx="35685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Risorse necessarie:</a:t>
            </a:r>
            <a:endParaRPr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7824" y="807225"/>
            <a:ext cx="7161300" cy="63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Racconta, passo dopo passo, come condurre l’attività didattica in classe, come traccia per l’erogazione e come stimolo per permettere ad altri di ripetere l’esperienza.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413925" y="1545425"/>
            <a:ext cx="975300" cy="414000"/>
          </a:xfrm>
          <a:prstGeom prst="rect">
            <a:avLst/>
          </a:prstGeom>
          <a:solidFill>
            <a:srgbClr val="766CF9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Durata:</a:t>
            </a:r>
            <a:endParaRPr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12" name="Google Shape;112;p18"/>
          <p:cNvSpPr txBox="1"/>
          <p:nvPr>
            <p:ph idx="2" type="body"/>
          </p:nvPr>
        </p:nvSpPr>
        <p:spPr>
          <a:xfrm>
            <a:off x="1389225" y="1545425"/>
            <a:ext cx="37896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Azioni:</a:t>
            </a:r>
            <a:endParaRPr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aphicFrame>
        <p:nvGraphicFramePr>
          <p:cNvPr id="113" name="Google Shape;113;p18"/>
          <p:cNvGraphicFramePr/>
          <p:nvPr/>
        </p:nvGraphicFramePr>
        <p:xfrm>
          <a:off x="405338" y="195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{E6C1D90F-8992-44B7-809E-49FF17571314}</a:tableStyleId>
              </a:tblPr>
              <a:tblGrid>
                <a:gridCol w="983825"/>
                <a:gridCol w="3781075"/>
                <a:gridCol w="3568425"/>
              </a:tblGrid>
              <a:tr h="101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Nota: 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 Light"/>
                          <a:ea typeface="Rubik Light"/>
                          <a:cs typeface="Rubik Light"/>
                          <a:sym typeface="Rubik Light"/>
                        </a:rPr>
                        <a:t>Questa è una tabella, puoi aggiungere righe o toglierle a seconda delle necessità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109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416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  <a:tr h="416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Rubik Light"/>
                        <a:ea typeface="Rubik Light"/>
                        <a:cs typeface="Rubik Light"/>
                        <a:sym typeface="Rubi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F2DB"/>
                    </a:solidFill>
                  </a:tcPr>
                </a:tc>
              </a:tr>
            </a:tbl>
          </a:graphicData>
        </a:graphic>
      </p:graphicFrame>
      <p:sp>
        <p:nvSpPr>
          <p:cNvPr id="114" name="Google Shape;114;p18"/>
          <p:cNvSpPr txBox="1"/>
          <p:nvPr>
            <p:ph type="title"/>
          </p:nvPr>
        </p:nvSpPr>
        <p:spPr>
          <a:xfrm>
            <a:off x="412375" y="216425"/>
            <a:ext cx="13962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2300">
                <a:solidFill>
                  <a:srgbClr val="161426"/>
                </a:solidFill>
                <a:latin typeface="Rubik Medium"/>
                <a:ea typeface="Rubik Medium"/>
                <a:cs typeface="Rubik Medium"/>
                <a:sym typeface="Rubik Medium"/>
              </a:rPr>
              <a:t>Scaletta</a:t>
            </a:r>
            <a:endParaRPr>
              <a:solidFill>
                <a:srgbClr val="161426"/>
              </a:solidFill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2985750"/>
            <a:ext cx="8520600" cy="18711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it" sz="1100">
                <a:solidFill>
                  <a:srgbClr val="1D1B33"/>
                </a:solidFill>
                <a:latin typeface="Rubik Light"/>
                <a:ea typeface="Rubik Light"/>
                <a:cs typeface="Rubik Light"/>
                <a:sym typeface="Rubik Light"/>
              </a:rPr>
              <a:t>Scrivi qui le azioni preparatorie</a:t>
            </a:r>
            <a:endParaRPr sz="1100">
              <a:solidFill>
                <a:srgbClr val="1D1B3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21" name="Google Shape;121;p19"/>
          <p:cNvSpPr txBox="1"/>
          <p:nvPr>
            <p:ph idx="2" type="body"/>
          </p:nvPr>
        </p:nvSpPr>
        <p:spPr>
          <a:xfrm>
            <a:off x="2904500" y="1436875"/>
            <a:ext cx="59019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rgbClr val="1D1B33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Risorse:</a:t>
            </a:r>
            <a:endParaRPr>
              <a:solidFill>
                <a:srgbClr val="1D1B33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347443" y="216400"/>
            <a:ext cx="21927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2300">
                <a:solidFill>
                  <a:srgbClr val="1D1B33"/>
                </a:solidFill>
                <a:latin typeface="Rubik Medium"/>
                <a:ea typeface="Rubik Medium"/>
                <a:cs typeface="Rubik Medium"/>
                <a:sym typeface="Rubik Medium"/>
              </a:rPr>
              <a:t>Preparazione</a:t>
            </a:r>
            <a:endParaRPr>
              <a:solidFill>
                <a:srgbClr val="1D1B33"/>
              </a:solidFill>
            </a:endParaRPr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235500" y="731025"/>
            <a:ext cx="68034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 sz="1200">
                <a:solidFill>
                  <a:srgbClr val="1D1B33"/>
                </a:solidFill>
                <a:latin typeface="Rubik Light"/>
                <a:ea typeface="Rubik Light"/>
                <a:cs typeface="Rubik Light"/>
                <a:sym typeface="Rubik Light"/>
              </a:rPr>
              <a:t>Racconta, passo dopo passo, come preparare l’attività didattica, cosa è necessario fare prima di iniziare ad erogare l’attività in classe.</a:t>
            </a:r>
            <a:endParaRPr sz="1200">
              <a:solidFill>
                <a:srgbClr val="1D1B3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24" name="Google Shape;124;p19"/>
          <p:cNvSpPr txBox="1"/>
          <p:nvPr>
            <p:ph idx="2" type="body"/>
          </p:nvPr>
        </p:nvSpPr>
        <p:spPr>
          <a:xfrm>
            <a:off x="311700" y="1436875"/>
            <a:ext cx="2415600" cy="414000"/>
          </a:xfrm>
          <a:prstGeom prst="rect">
            <a:avLst/>
          </a:prstGeom>
          <a:solidFill>
            <a:srgbClr val="766C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Durata complessiva:</a:t>
            </a:r>
            <a:endParaRPr>
              <a:solidFill>
                <a:schemeClr val="l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25" name="Google Shape;125;p19"/>
          <p:cNvSpPr txBox="1"/>
          <p:nvPr>
            <p:ph idx="2" type="body"/>
          </p:nvPr>
        </p:nvSpPr>
        <p:spPr>
          <a:xfrm>
            <a:off x="311700" y="2571750"/>
            <a:ext cx="8520600" cy="414000"/>
          </a:xfrm>
          <a:prstGeom prst="rect">
            <a:avLst/>
          </a:prstGeom>
          <a:solidFill>
            <a:srgbClr val="28D58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it">
                <a:solidFill>
                  <a:srgbClr val="1D1B33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Azioni:</a:t>
            </a:r>
            <a:endParaRPr>
              <a:solidFill>
                <a:srgbClr val="1D1B33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311700" y="1850875"/>
            <a:ext cx="2415600" cy="5271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Scrivi qui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2904500" y="1850875"/>
            <a:ext cx="5901900" cy="5271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Indica le risorse necessarie per la progettazione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idx="4294967295" type="title"/>
          </p:nvPr>
        </p:nvSpPr>
        <p:spPr>
          <a:xfrm>
            <a:off x="427900" y="216425"/>
            <a:ext cx="42390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5265"/>
              <a:buNone/>
            </a:pPr>
            <a:r>
              <a:rPr lang="it" sz="2300">
                <a:latin typeface="Rubik Medium"/>
                <a:ea typeface="Rubik Medium"/>
                <a:cs typeface="Rubik Medium"/>
                <a:sym typeface="Rubik Medium"/>
              </a:rPr>
              <a:t>Documentazione e Condivisione</a:t>
            </a:r>
            <a:endParaRPr/>
          </a:p>
        </p:txBody>
      </p:sp>
      <p:sp>
        <p:nvSpPr>
          <p:cNvPr id="134" name="Google Shape;134;p20"/>
          <p:cNvSpPr txBox="1"/>
          <p:nvPr>
            <p:ph idx="4294967295" type="body"/>
          </p:nvPr>
        </p:nvSpPr>
        <p:spPr>
          <a:xfrm>
            <a:off x="426450" y="1138825"/>
            <a:ext cx="8326800" cy="37065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Nel caso tu abbia già sperimentato l’attività in classe, puoi utilizzare questa slide (o crearne una ad hoc) per documentare la tua esperienza.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È arrivato il momento di raccontare e condividere l’esperienza fatta con la classe per essere di reciproco stimolo e invitare altri docenti a sperimentare il tuo progetto!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Usa colori, testi, foto, screenshot, immagini per valorizzare e condividere al meglio l’esperienza fatta.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it" sz="1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Attenzione:</a:t>
            </a: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 non è possibile caricare immagini che raffigurino persone riconoscibili, i contenuti che non rispettano questa condizione verranno rimossi.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464100" y="216425"/>
            <a:ext cx="13995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" sz="2300">
                <a:solidFill>
                  <a:srgbClr val="161426"/>
                </a:solidFill>
                <a:latin typeface="Rubik Medium"/>
                <a:ea typeface="Rubik Medium"/>
                <a:cs typeface="Rubik Medium"/>
                <a:sym typeface="Rubik Medium"/>
              </a:rPr>
              <a:t>Consigli</a:t>
            </a:r>
            <a:endParaRPr>
              <a:solidFill>
                <a:srgbClr val="161426"/>
              </a:solidFill>
            </a:endParaRPr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464100" y="969600"/>
            <a:ext cx="3989100" cy="3903900"/>
          </a:xfrm>
          <a:prstGeom prst="rect">
            <a:avLst/>
          </a:prstGeom>
          <a:solidFill>
            <a:srgbClr val="BAF2D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None/>
            </a:pPr>
            <a:r>
              <a:rPr lang="it"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Indica qui idee, libri, siti web e app che consiglieresti per rendere l’attività incredibile.</a:t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4677592" y="216425"/>
            <a:ext cx="1286400" cy="572700"/>
          </a:xfrm>
          <a:prstGeom prst="rect">
            <a:avLst/>
          </a:prstGeom>
          <a:noFill/>
          <a:ln cap="flat" cmpd="sng" w="19050">
            <a:solidFill>
              <a:srgbClr val="766C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" sz="2300">
                <a:solidFill>
                  <a:srgbClr val="161426"/>
                </a:solidFill>
                <a:latin typeface="Rubik Medium"/>
                <a:ea typeface="Rubik Medium"/>
                <a:cs typeface="Rubik Medium"/>
                <a:sym typeface="Rubik Medium"/>
              </a:rPr>
              <a:t>Licenza</a:t>
            </a:r>
            <a:endParaRPr>
              <a:solidFill>
                <a:srgbClr val="161426"/>
              </a:solidFill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4654513" y="969450"/>
            <a:ext cx="4060200" cy="3903900"/>
          </a:xfrm>
          <a:prstGeom prst="rect">
            <a:avLst/>
          </a:prstGeom>
          <a:solidFill>
            <a:srgbClr val="DBD8F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>
                <a:solidFill>
                  <a:srgbClr val="161426"/>
                </a:solidFill>
                <a:latin typeface="Rubik Light"/>
                <a:ea typeface="Rubik Light"/>
                <a:cs typeface="Rubik Light"/>
                <a:sym typeface="Rubik Light"/>
              </a:rPr>
              <a:t>Indica qui la licenza aperta da attribuire al documento, scegliendo e citando solo una delle seguenti:</a:t>
            </a:r>
            <a:endParaRPr sz="1100">
              <a:solidFill>
                <a:srgbClr val="161426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61426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it" sz="14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BY-NC-SA</a:t>
            </a: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it" sz="14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</a:t>
            </a: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it" sz="14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</a:t>
            </a: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it" sz="14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</a:t>
            </a:r>
            <a:endParaRPr sz="1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it" sz="14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BY-ND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73305" y="186262"/>
            <a:ext cx="633024" cy="6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